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8" r:id="rId3"/>
    <p:sldId id="273" r:id="rId4"/>
    <p:sldId id="268" r:id="rId5"/>
    <p:sldId id="270" r:id="rId6"/>
    <p:sldId id="263" r:id="rId7"/>
    <p:sldId id="275" r:id="rId8"/>
    <p:sldId id="274"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0C4B"/>
    <a:srgbClr val="340C4F"/>
    <a:srgbClr val="320C4F"/>
    <a:srgbClr val="410C4F"/>
    <a:srgbClr val="460C56"/>
    <a:srgbClr val="4D004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607" autoAdjust="0"/>
  </p:normalViewPr>
  <p:slideViewPr>
    <p:cSldViewPr snapToGrid="0" snapToObjects="1">
      <p:cViewPr varScale="1">
        <p:scale>
          <a:sx n="86" d="100"/>
          <a:sy n="86" d="100"/>
        </p:scale>
        <p:origin x="-68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4FA5D6-41B9-44F6-B198-CAAE947EC897}" type="datetimeFigureOut">
              <a:rPr lang="en-GB" smtClean="0"/>
              <a:pPr/>
              <a:t>02/03/2012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8A64D3-F4B8-45E1-9247-2603F046F10D}"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48A64D3-F4B8-45E1-9247-2603F046F10D}"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48A64D3-F4B8-45E1-9247-2603F046F10D}"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dirty="0"/>
          </a:p>
        </p:txBody>
      </p:sp>
      <p:sp>
        <p:nvSpPr>
          <p:cNvPr id="4" name="Slide Number Placeholder 3"/>
          <p:cNvSpPr>
            <a:spLocks noGrp="1"/>
          </p:cNvSpPr>
          <p:nvPr>
            <p:ph type="sldNum" sz="quarter" idx="10"/>
          </p:nvPr>
        </p:nvSpPr>
        <p:spPr/>
        <p:txBody>
          <a:bodyPr/>
          <a:lstStyle/>
          <a:p>
            <a:fld id="{648A64D3-F4B8-45E1-9247-2603F046F10D}"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48A64D3-F4B8-45E1-9247-2603F046F10D}"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48A64D3-F4B8-45E1-9247-2603F046F10D}"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48A64D3-F4B8-45E1-9247-2603F046F10D}"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48A64D3-F4B8-45E1-9247-2603F046F10D}"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48A64D3-F4B8-45E1-9247-2603F046F10D}" type="slidenum">
              <a:rPr lang="en-GB" smtClean="0"/>
              <a:pPr/>
              <a:t>8</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36CFB3E2-2C08-AD47-9911-33348184D58B}" type="datetimeFigureOut">
              <a:rPr lang="en-US" smtClean="0"/>
              <a:pPr/>
              <a:t>3/2/2012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D629F-FE38-8D41-82B7-853516651A6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6CFB3E2-2C08-AD47-9911-33348184D58B}" type="datetimeFigureOut">
              <a:rPr lang="en-US" smtClean="0"/>
              <a:pPr/>
              <a:t>3/2/2012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D629F-FE38-8D41-82B7-853516651A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6CFB3E2-2C08-AD47-9911-33348184D58B}" type="datetimeFigureOut">
              <a:rPr lang="en-US" smtClean="0"/>
              <a:pPr/>
              <a:t>3/2/2012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D629F-FE38-8D41-82B7-853516651A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6CFB3E2-2C08-AD47-9911-33348184D58B}" type="datetimeFigureOut">
              <a:rPr lang="en-US" smtClean="0"/>
              <a:pPr/>
              <a:t>3/2/2012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D629F-FE38-8D41-82B7-853516651A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36CFB3E2-2C08-AD47-9911-33348184D58B}" type="datetimeFigureOut">
              <a:rPr lang="en-US" smtClean="0"/>
              <a:pPr/>
              <a:t>3/2/2012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D629F-FE38-8D41-82B7-853516651A6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36CFB3E2-2C08-AD47-9911-33348184D58B}" type="datetimeFigureOut">
              <a:rPr lang="en-US" smtClean="0"/>
              <a:pPr/>
              <a:t>3/2/2012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D629F-FE38-8D41-82B7-853516651A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36CFB3E2-2C08-AD47-9911-33348184D58B}" type="datetimeFigureOut">
              <a:rPr lang="en-US" smtClean="0"/>
              <a:pPr/>
              <a:t>3/2/2012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DD629F-FE38-8D41-82B7-853516651A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36CFB3E2-2C08-AD47-9911-33348184D58B}" type="datetimeFigureOut">
              <a:rPr lang="en-US" smtClean="0"/>
              <a:pPr/>
              <a:t>3/2/2012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DD629F-FE38-8D41-82B7-853516651A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CFB3E2-2C08-AD47-9911-33348184D58B}" type="datetimeFigureOut">
              <a:rPr lang="en-US" smtClean="0"/>
              <a:pPr/>
              <a:t>3/2/2012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DD629F-FE38-8D41-82B7-853516651A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6CFB3E2-2C08-AD47-9911-33348184D58B}" type="datetimeFigureOut">
              <a:rPr lang="en-US" smtClean="0"/>
              <a:pPr/>
              <a:t>3/2/2012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D629F-FE38-8D41-82B7-853516651A6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6CFB3E2-2C08-AD47-9911-33348184D58B}" type="datetimeFigureOut">
              <a:rPr lang="en-US" smtClean="0"/>
              <a:pPr/>
              <a:t>3/2/2012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D629F-FE38-8D41-82B7-853516651A6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CFB3E2-2C08-AD47-9911-33348184D58B}" type="datetimeFigureOut">
              <a:rPr lang="en-US" smtClean="0"/>
              <a:pPr/>
              <a:t>3/2/2012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D629F-FE38-8D41-82B7-853516651A64}" type="slidenum">
              <a:rPr lang="en-US" smtClean="0"/>
              <a:pPr/>
              <a:t>‹#›</a:t>
            </a:fld>
            <a:endParaRPr lang="en-US"/>
          </a:p>
        </p:txBody>
      </p:sp>
      <p:sp>
        <p:nvSpPr>
          <p:cNvPr id="7" name="Rectangle 6"/>
          <p:cNvSpPr/>
          <p:nvPr userDrawn="1"/>
        </p:nvSpPr>
        <p:spPr>
          <a:xfrm>
            <a:off x="0" y="0"/>
            <a:ext cx="9144000" cy="579828"/>
          </a:xfrm>
          <a:prstGeom prst="rect">
            <a:avLst/>
          </a:prstGeom>
          <a:solidFill>
            <a:srgbClr val="300C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3"/>
          <a:stretch>
            <a:fillRect/>
          </a:stretch>
        </p:blipFill>
        <p:spPr>
          <a:xfrm>
            <a:off x="0" y="495899"/>
            <a:ext cx="9144000" cy="268498"/>
          </a:xfrm>
          <a:prstGeom prst="rect">
            <a:avLst/>
          </a:prstGeom>
        </p:spPr>
      </p:pic>
      <p:pic>
        <p:nvPicPr>
          <p:cNvPr id="9" name="Picture 8"/>
          <p:cNvPicPr>
            <a:picLocks noChangeAspect="1"/>
          </p:cNvPicPr>
          <p:nvPr userDrawn="1"/>
        </p:nvPicPr>
        <p:blipFill>
          <a:blip r:embed="rId14"/>
          <a:srcRect b="14475"/>
          <a:stretch>
            <a:fillRect/>
          </a:stretch>
        </p:blipFill>
        <p:spPr>
          <a:xfrm>
            <a:off x="0" y="0"/>
            <a:ext cx="2502925" cy="495899"/>
          </a:xfrm>
          <a:prstGeom prst="rect">
            <a:avLst/>
          </a:prstGeom>
          <a:solidFill>
            <a:srgbClr val="460C56"/>
          </a:solid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79828"/>
          </a:xfrm>
          <a:prstGeom prst="rect">
            <a:avLst/>
          </a:prstGeom>
          <a:solidFill>
            <a:srgbClr val="300C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32262" y="1762298"/>
            <a:ext cx="4438996" cy="3799838"/>
          </a:xfrm>
        </p:spPr>
        <p:txBody>
          <a:bodyPr>
            <a:noAutofit/>
          </a:bodyPr>
          <a:lstStyle/>
          <a:p>
            <a:r>
              <a:rPr lang="en-GB" sz="6600" b="1" dirty="0" smtClean="0">
                <a:solidFill>
                  <a:srgbClr val="FF0000"/>
                </a:solidFill>
              </a:rPr>
              <a:t>TransMaths findings: Engineering</a:t>
            </a:r>
            <a:endParaRPr lang="en-US" sz="6600" b="1" dirty="0">
              <a:solidFill>
                <a:srgbClr val="FF0000"/>
              </a:solidFill>
            </a:endParaRPr>
          </a:p>
        </p:txBody>
      </p:sp>
      <p:sp>
        <p:nvSpPr>
          <p:cNvPr id="3" name="Subtitle 2"/>
          <p:cNvSpPr>
            <a:spLocks noGrp="1"/>
          </p:cNvSpPr>
          <p:nvPr>
            <p:ph type="subTitle" idx="1"/>
          </p:nvPr>
        </p:nvSpPr>
        <p:spPr>
          <a:xfrm>
            <a:off x="5586153" y="1163782"/>
            <a:ext cx="3241963" cy="5395882"/>
          </a:xfrm>
        </p:spPr>
        <p:txBody>
          <a:bodyPr>
            <a:normAutofit fontScale="55000" lnSpcReduction="20000"/>
          </a:bodyPr>
          <a:lstStyle/>
          <a:p>
            <a:pPr algn="l"/>
            <a:r>
              <a:rPr lang="en-GB" b="1" dirty="0" smtClean="0">
                <a:solidFill>
                  <a:srgbClr val="FF0000"/>
                </a:solidFill>
              </a:rPr>
              <a:t>Investigators: </a:t>
            </a:r>
          </a:p>
          <a:p>
            <a:pPr algn="l"/>
            <a:r>
              <a:rPr lang="en-GB" b="1" dirty="0" smtClean="0">
                <a:solidFill>
                  <a:schemeClr val="tx1"/>
                </a:solidFill>
              </a:rPr>
              <a:t>Julian Williams (PI),</a:t>
            </a:r>
          </a:p>
          <a:p>
            <a:pPr algn="l"/>
            <a:r>
              <a:rPr lang="en-GB" b="1" dirty="0" smtClean="0">
                <a:solidFill>
                  <a:schemeClr val="tx1"/>
                </a:solidFill>
              </a:rPr>
              <a:t>Laura Black</a:t>
            </a:r>
          </a:p>
          <a:p>
            <a:pPr algn="l"/>
            <a:r>
              <a:rPr lang="en-GB" b="1" dirty="0" smtClean="0">
                <a:solidFill>
                  <a:schemeClr val="tx1"/>
                </a:solidFill>
              </a:rPr>
              <a:t>Pauline Davis</a:t>
            </a:r>
          </a:p>
          <a:p>
            <a:pPr algn="l"/>
            <a:r>
              <a:rPr lang="en-GB" b="1" dirty="0" smtClean="0">
                <a:solidFill>
                  <a:schemeClr val="tx1"/>
                </a:solidFill>
              </a:rPr>
              <a:t>Birgit Pepin </a:t>
            </a:r>
          </a:p>
          <a:p>
            <a:pPr algn="l"/>
            <a:r>
              <a:rPr lang="en-GB" b="1" dirty="0" smtClean="0">
                <a:solidFill>
                  <a:schemeClr val="tx1"/>
                </a:solidFill>
              </a:rPr>
              <a:t>Geoff Wake</a:t>
            </a:r>
          </a:p>
          <a:p>
            <a:pPr algn="l"/>
            <a:r>
              <a:rPr lang="en-GB" b="1" dirty="0" smtClean="0">
                <a:solidFill>
                  <a:srgbClr val="FF0000"/>
                </a:solidFill>
              </a:rPr>
              <a:t>Research Associates: </a:t>
            </a:r>
          </a:p>
          <a:p>
            <a:pPr algn="l"/>
            <a:r>
              <a:rPr lang="en-GB" b="1" dirty="0" smtClean="0">
                <a:solidFill>
                  <a:schemeClr val="tx1"/>
                </a:solidFill>
              </a:rPr>
              <a:t>Valerie Farnsworth</a:t>
            </a:r>
          </a:p>
          <a:p>
            <a:pPr algn="l"/>
            <a:r>
              <a:rPr lang="en-GB" b="1" dirty="0" smtClean="0">
                <a:solidFill>
                  <a:schemeClr val="tx1"/>
                </a:solidFill>
              </a:rPr>
              <a:t>Paul Hernandez-Martinez,</a:t>
            </a:r>
          </a:p>
          <a:p>
            <a:pPr algn="l"/>
            <a:r>
              <a:rPr lang="en-GB" b="1" dirty="0" smtClean="0">
                <a:solidFill>
                  <a:schemeClr val="tx1"/>
                </a:solidFill>
              </a:rPr>
              <a:t>Maria Pampaka</a:t>
            </a:r>
          </a:p>
          <a:p>
            <a:pPr algn="l"/>
            <a:r>
              <a:rPr lang="en-GB" b="1" dirty="0" smtClean="0">
                <a:solidFill>
                  <a:srgbClr val="FF0000"/>
                </a:solidFill>
              </a:rPr>
              <a:t>Associate Research Fellow: </a:t>
            </a:r>
          </a:p>
          <a:p>
            <a:pPr algn="l"/>
            <a:r>
              <a:rPr lang="en-GB" b="1" dirty="0" smtClean="0">
                <a:solidFill>
                  <a:schemeClr val="tx1"/>
                </a:solidFill>
              </a:rPr>
              <a:t>Diane Harris</a:t>
            </a:r>
          </a:p>
          <a:p>
            <a:pPr algn="l"/>
            <a:r>
              <a:rPr lang="en-GB" b="1" dirty="0" smtClean="0">
                <a:solidFill>
                  <a:srgbClr val="FF0000"/>
                </a:solidFill>
              </a:rPr>
              <a:t>Associate Research Students: </a:t>
            </a:r>
          </a:p>
          <a:p>
            <a:pPr algn="l"/>
            <a:r>
              <a:rPr lang="en-GB" b="1" dirty="0" smtClean="0">
                <a:solidFill>
                  <a:schemeClr val="tx1"/>
                </a:solidFill>
              </a:rPr>
              <a:t>Kamila Jooganah</a:t>
            </a:r>
          </a:p>
          <a:p>
            <a:pPr algn="l"/>
            <a:r>
              <a:rPr lang="en-GB" b="1" dirty="0" smtClean="0">
                <a:solidFill>
                  <a:schemeClr val="tx1"/>
                </a:solidFill>
              </a:rPr>
              <a:t>Irene Kleanthous</a:t>
            </a:r>
          </a:p>
          <a:p>
            <a:pPr algn="l"/>
            <a:r>
              <a:rPr lang="en-GB" b="1" dirty="0" smtClean="0">
                <a:solidFill>
                  <a:srgbClr val="FF0000"/>
                </a:solidFill>
              </a:rPr>
              <a:t>Research Statistician: </a:t>
            </a:r>
          </a:p>
          <a:p>
            <a:pPr algn="l"/>
            <a:r>
              <a:rPr lang="en-GB" b="1" dirty="0" smtClean="0">
                <a:solidFill>
                  <a:schemeClr val="tx1"/>
                </a:solidFill>
              </a:rPr>
              <a:t>Graeme Hutcheson</a:t>
            </a:r>
          </a:p>
          <a:p>
            <a:pPr algn="l"/>
            <a:r>
              <a:rPr lang="en-GB" b="1" dirty="0" smtClean="0">
                <a:solidFill>
                  <a:srgbClr val="FF0000"/>
                </a:solidFill>
              </a:rPr>
              <a:t>Administrator: </a:t>
            </a:r>
          </a:p>
          <a:p>
            <a:pPr algn="l"/>
            <a:r>
              <a:rPr lang="en-GB" b="1" dirty="0" smtClean="0">
                <a:solidFill>
                  <a:schemeClr val="tx1"/>
                </a:solidFill>
              </a:rPr>
              <a:t>Tim Millar</a:t>
            </a:r>
          </a:p>
        </p:txBody>
      </p:sp>
      <p:pic>
        <p:nvPicPr>
          <p:cNvPr id="4" name="Picture 3"/>
          <p:cNvPicPr>
            <a:picLocks noChangeAspect="1"/>
          </p:cNvPicPr>
          <p:nvPr/>
        </p:nvPicPr>
        <p:blipFill>
          <a:blip r:embed="rId3"/>
          <a:stretch>
            <a:fillRect/>
          </a:stretch>
        </p:blipFill>
        <p:spPr>
          <a:xfrm>
            <a:off x="0" y="495899"/>
            <a:ext cx="9144000" cy="268498"/>
          </a:xfrm>
          <a:prstGeom prst="rect">
            <a:avLst/>
          </a:prstGeom>
        </p:spPr>
      </p:pic>
      <p:pic>
        <p:nvPicPr>
          <p:cNvPr id="5" name="Picture 4"/>
          <p:cNvPicPr>
            <a:picLocks noChangeAspect="1"/>
          </p:cNvPicPr>
          <p:nvPr/>
        </p:nvPicPr>
        <p:blipFill>
          <a:blip r:embed="rId4"/>
          <a:srcRect b="14475"/>
          <a:stretch>
            <a:fillRect/>
          </a:stretch>
        </p:blipFill>
        <p:spPr>
          <a:xfrm>
            <a:off x="0" y="0"/>
            <a:ext cx="2502925" cy="495899"/>
          </a:xfrm>
          <a:prstGeom prst="rect">
            <a:avLst/>
          </a:prstGeom>
          <a:solidFill>
            <a:srgbClr val="460C56"/>
          </a:solid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idx="1"/>
          </p:nvPr>
        </p:nvSpPr>
        <p:spPr>
          <a:xfrm>
            <a:off x="314326" y="1282354"/>
            <a:ext cx="2889522" cy="5340696"/>
          </a:xfrm>
        </p:spPr>
        <p:txBody>
          <a:bodyPr>
            <a:normAutofit fontScale="70000" lnSpcReduction="20000"/>
          </a:bodyPr>
          <a:lstStyle/>
          <a:p>
            <a:pPr>
              <a:buNone/>
            </a:pPr>
            <a:r>
              <a:rPr lang="en-GB" sz="3400" dirty="0" smtClean="0"/>
              <a:t>Ravi: </a:t>
            </a:r>
          </a:p>
          <a:p>
            <a:pPr>
              <a:buNone/>
            </a:pPr>
            <a:endParaRPr lang="en-GB" sz="1100" dirty="0" smtClean="0"/>
          </a:p>
          <a:p>
            <a:pPr>
              <a:buNone/>
            </a:pPr>
            <a:r>
              <a:rPr lang="en-GB" sz="3400" dirty="0" smtClean="0"/>
              <a:t>So yeah, I went</a:t>
            </a:r>
          </a:p>
          <a:p>
            <a:pPr>
              <a:buNone/>
            </a:pPr>
            <a:r>
              <a:rPr lang="en-GB" sz="3400" dirty="0" smtClean="0"/>
              <a:t>through the books </a:t>
            </a:r>
          </a:p>
          <a:p>
            <a:pPr>
              <a:buNone/>
            </a:pPr>
            <a:r>
              <a:rPr lang="en-GB" sz="3400" dirty="0" smtClean="0"/>
              <a:t>and the questions </a:t>
            </a:r>
          </a:p>
          <a:p>
            <a:pPr>
              <a:buNone/>
            </a:pPr>
            <a:r>
              <a:rPr lang="en-GB" sz="3400" dirty="0" smtClean="0"/>
              <a:t>and it helped me </a:t>
            </a:r>
          </a:p>
          <a:p>
            <a:pPr>
              <a:buNone/>
            </a:pPr>
            <a:r>
              <a:rPr lang="en-GB" sz="3400" dirty="0" smtClean="0"/>
              <a:t>quite a lot really. </a:t>
            </a:r>
          </a:p>
          <a:p>
            <a:pPr>
              <a:buNone/>
            </a:pPr>
            <a:r>
              <a:rPr lang="en-GB" sz="3400" dirty="0" smtClean="0"/>
              <a:t>I mean, like you </a:t>
            </a:r>
          </a:p>
          <a:p>
            <a:pPr>
              <a:buNone/>
            </a:pPr>
            <a:r>
              <a:rPr lang="en-GB" sz="3400" dirty="0" smtClean="0"/>
              <a:t>know, just that few </a:t>
            </a:r>
          </a:p>
          <a:p>
            <a:pPr>
              <a:buNone/>
            </a:pPr>
            <a:r>
              <a:rPr lang="en-GB" sz="3400" dirty="0" smtClean="0"/>
              <a:t>one, two hours of </a:t>
            </a:r>
          </a:p>
          <a:p>
            <a:pPr>
              <a:buNone/>
            </a:pPr>
            <a:r>
              <a:rPr lang="en-GB" sz="3400" dirty="0" smtClean="0"/>
              <a:t>that extra effort; it </a:t>
            </a:r>
          </a:p>
          <a:p>
            <a:pPr>
              <a:buNone/>
            </a:pPr>
            <a:r>
              <a:rPr lang="en-GB" sz="3400" dirty="0" smtClean="0"/>
              <a:t>paid off a lot in that </a:t>
            </a:r>
          </a:p>
          <a:p>
            <a:pPr>
              <a:buNone/>
            </a:pPr>
            <a:r>
              <a:rPr lang="en-GB" sz="3400" dirty="0" smtClean="0"/>
              <a:t>diagnostic.  </a:t>
            </a:r>
          </a:p>
          <a:p>
            <a:pPr>
              <a:buNone/>
            </a:pPr>
            <a:endParaRPr lang="en-GB" sz="1100" dirty="0" smtClean="0"/>
          </a:p>
          <a:p>
            <a:pPr>
              <a:buNone/>
            </a:pPr>
            <a:r>
              <a:rPr lang="en-GB" sz="2900" dirty="0" smtClean="0"/>
              <a:t>EEE Student, Riverside</a:t>
            </a:r>
          </a:p>
          <a:p>
            <a:pPr algn="l">
              <a:buNone/>
            </a:pPr>
            <a:endParaRPr lang="en-GB" dirty="0"/>
          </a:p>
        </p:txBody>
      </p:sp>
      <p:pic>
        <p:nvPicPr>
          <p:cNvPr id="5" name="Picture 4"/>
          <p:cNvPicPr/>
          <p:nvPr/>
        </p:nvPicPr>
        <p:blipFill>
          <a:blip r:embed="rId3"/>
          <a:srcRect/>
          <a:stretch>
            <a:fillRect/>
          </a:stretch>
        </p:blipFill>
        <p:spPr bwMode="auto">
          <a:xfrm>
            <a:off x="3203848" y="1294458"/>
            <a:ext cx="5616624" cy="53285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5253643" y="948690"/>
            <a:ext cx="3890357"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Owen: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 don’t think it was well placed in Freshers’ Week</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to be honest… especially at nine in the morning.</a:t>
            </a:r>
            <a:r>
              <a:rPr lang="en-GB" sz="2400" dirty="0" smtClean="0">
                <a:latin typeface="Arial" pitchFamily="34" charset="0"/>
                <a:cs typeface="Arial" pitchFamily="34" charset="0"/>
              </a:rPr>
              <a:t> </a:t>
            </a:r>
            <a:r>
              <a:rPr kumimoji="0" lang="en-GB"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But, I think it’s a good idea, putting us in sets to be honest because I’ve seen what the top set do</a:t>
            </a:r>
            <a:r>
              <a:rPr lang="en-GB" sz="2400" dirty="0" smtClean="0">
                <a:latin typeface="Arial" pitchFamily="34" charset="0"/>
                <a:cs typeface="Arial" pitchFamily="34" charset="0"/>
              </a:rPr>
              <a:t> </a:t>
            </a:r>
            <a:r>
              <a:rPr kumimoji="0" lang="en-GB"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and that’s</a:t>
            </a:r>
            <a:r>
              <a:rPr kumimoji="0" lang="en-GB" sz="24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GB"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just… mad. Like I’d love to be able to do</a:t>
            </a:r>
            <a:r>
              <a:rPr lang="en-GB" sz="2400" dirty="0" smtClean="0">
                <a:latin typeface="Arial" pitchFamily="34" charset="0"/>
                <a:cs typeface="Arial" pitchFamily="34" charset="0"/>
              </a:rPr>
              <a:t> </a:t>
            </a:r>
            <a:r>
              <a:rPr kumimoji="0" lang="en-GB"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that kind of maths but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 just know like I have to</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start at the bottom and work my way up.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EEE Student, Riverside</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4339" name="Picture 3"/>
          <p:cNvPicPr>
            <a:picLocks noChangeAspect="1" noChangeArrowheads="1"/>
          </p:cNvPicPr>
          <p:nvPr/>
        </p:nvPicPr>
        <p:blipFill>
          <a:blip r:embed="rId3"/>
          <a:srcRect/>
          <a:stretch>
            <a:fillRect/>
          </a:stretch>
        </p:blipFill>
        <p:spPr bwMode="auto">
          <a:xfrm>
            <a:off x="304800" y="1042529"/>
            <a:ext cx="4583084" cy="5723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srcRect/>
          <a:stretch>
            <a:fillRect/>
          </a:stretch>
        </p:blipFill>
        <p:spPr bwMode="auto">
          <a:xfrm>
            <a:off x="0" y="764771"/>
            <a:ext cx="9144000" cy="6093229"/>
          </a:xfrm>
          <a:prstGeom prst="rect">
            <a:avLst/>
          </a:prstGeom>
          <a:noFill/>
          <a:ln w="9525">
            <a:noFill/>
            <a:miter lim="800000"/>
            <a:headEnd/>
            <a:tailEnd/>
          </a:ln>
        </p:spPr>
      </p:pic>
      <p:sp>
        <p:nvSpPr>
          <p:cNvPr id="8" name="TextBox 7"/>
          <p:cNvSpPr txBox="1"/>
          <p:nvPr/>
        </p:nvSpPr>
        <p:spPr>
          <a:xfrm>
            <a:off x="5054138" y="764768"/>
            <a:ext cx="4089863" cy="1938992"/>
          </a:xfrm>
          <a:prstGeom prst="rect">
            <a:avLst/>
          </a:prstGeom>
          <a:noFill/>
        </p:spPr>
        <p:txBody>
          <a:bodyPr wrap="square" rtlCol="0">
            <a:spAutoFit/>
          </a:bodyPr>
          <a:lstStyle/>
          <a:p>
            <a:r>
              <a:rPr lang="en-GB" sz="2400" dirty="0" smtClean="0"/>
              <a:t>Ellie:</a:t>
            </a:r>
          </a:p>
          <a:p>
            <a:r>
              <a:rPr lang="en-GB" sz="2400" dirty="0" smtClean="0"/>
              <a:t>It was like I may as well have been doing a maths degree. The maths felt completely separate.    </a:t>
            </a:r>
            <a:r>
              <a:rPr lang="en-GB" sz="2000" dirty="0" smtClean="0"/>
              <a:t>EEE Student, Riverside </a:t>
            </a:r>
            <a:endParaRPr lang="en-GB"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srcRect/>
          <a:stretch>
            <a:fillRect/>
          </a:stretch>
        </p:blipFill>
        <p:spPr bwMode="auto">
          <a:xfrm>
            <a:off x="0" y="648393"/>
            <a:ext cx="9144000" cy="6209607"/>
          </a:xfrm>
          <a:prstGeom prst="rect">
            <a:avLst/>
          </a:prstGeom>
          <a:noFill/>
          <a:ln w="9525">
            <a:noFill/>
            <a:miter lim="800000"/>
            <a:headEnd/>
            <a:tailEnd/>
          </a:ln>
        </p:spPr>
      </p:pic>
      <p:sp>
        <p:nvSpPr>
          <p:cNvPr id="5" name="TextBox 4"/>
          <p:cNvSpPr txBox="1"/>
          <p:nvPr/>
        </p:nvSpPr>
        <p:spPr>
          <a:xfrm>
            <a:off x="282633" y="648393"/>
            <a:ext cx="6700057" cy="5447645"/>
          </a:xfrm>
          <a:prstGeom prst="rect">
            <a:avLst/>
          </a:prstGeom>
          <a:noFill/>
        </p:spPr>
        <p:txBody>
          <a:bodyPr wrap="square" rtlCol="0">
            <a:spAutoFit/>
          </a:bodyPr>
          <a:lstStyle/>
          <a:p>
            <a:r>
              <a:rPr lang="en-GB" sz="2800" b="1" dirty="0" smtClean="0">
                <a:solidFill>
                  <a:schemeClr val="bg1"/>
                </a:solidFill>
              </a:rPr>
              <a:t>George: </a:t>
            </a:r>
          </a:p>
          <a:p>
            <a:endParaRPr lang="en-GB" sz="800" b="1" dirty="0" smtClean="0">
              <a:solidFill>
                <a:schemeClr val="bg1"/>
              </a:solidFill>
            </a:endParaRPr>
          </a:p>
          <a:p>
            <a:r>
              <a:rPr lang="en-GB" sz="2800" b="1" dirty="0" smtClean="0">
                <a:solidFill>
                  <a:schemeClr val="bg1"/>
                </a:solidFill>
              </a:rPr>
              <a:t>Probably, we have some examples where we go through question sheets in a small group with a lecturer, and I find, I find those are really useful for helping your learning, because they help you apply what you’ve learnt in lectures, in labs to an example and see if your ideas are correct, </a:t>
            </a:r>
          </a:p>
          <a:p>
            <a:r>
              <a:rPr lang="en-GB" sz="2800" b="1" dirty="0" smtClean="0">
                <a:solidFill>
                  <a:schemeClr val="bg1"/>
                </a:solidFill>
              </a:rPr>
              <a:t>and if your methods are </a:t>
            </a:r>
          </a:p>
          <a:p>
            <a:r>
              <a:rPr lang="en-GB" sz="2800" b="1" dirty="0" smtClean="0">
                <a:solidFill>
                  <a:schemeClr val="bg1"/>
                </a:solidFill>
              </a:rPr>
              <a:t>correct, and that’s…I find</a:t>
            </a:r>
          </a:p>
          <a:p>
            <a:r>
              <a:rPr lang="en-GB" sz="2800" b="1" dirty="0" smtClean="0">
                <a:solidFill>
                  <a:schemeClr val="bg1"/>
                </a:solidFill>
              </a:rPr>
              <a:t> that really useful.   </a:t>
            </a:r>
          </a:p>
          <a:p>
            <a:endParaRPr lang="en-GB" sz="800" b="1" dirty="0" smtClean="0">
              <a:solidFill>
                <a:schemeClr val="bg1"/>
              </a:solidFill>
            </a:endParaRPr>
          </a:p>
          <a:p>
            <a:r>
              <a:rPr lang="en-GB" sz="2400" b="1" dirty="0" smtClean="0">
                <a:solidFill>
                  <a:schemeClr val="bg1"/>
                </a:solidFill>
              </a:rPr>
              <a:t>EEE Student, Northern</a:t>
            </a:r>
            <a:endParaRPr lang="en-GB" sz="240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a:stretch>
            <a:fillRect/>
          </a:stretch>
        </p:blipFill>
        <p:spPr bwMode="auto">
          <a:xfrm>
            <a:off x="0" y="615142"/>
            <a:ext cx="9144000" cy="6242858"/>
          </a:xfrm>
          <a:prstGeom prst="rect">
            <a:avLst/>
          </a:prstGeom>
          <a:noFill/>
          <a:ln w="9525">
            <a:noFill/>
            <a:miter lim="800000"/>
            <a:headEnd/>
            <a:tailEnd/>
          </a:ln>
        </p:spPr>
      </p:pic>
      <p:sp>
        <p:nvSpPr>
          <p:cNvPr id="8" name="Rectangle 7"/>
          <p:cNvSpPr/>
          <p:nvPr/>
        </p:nvSpPr>
        <p:spPr>
          <a:xfrm>
            <a:off x="6228272" y="615143"/>
            <a:ext cx="2915727" cy="6032421"/>
          </a:xfrm>
          <a:prstGeom prst="rect">
            <a:avLst/>
          </a:prstGeom>
        </p:spPr>
        <p:txBody>
          <a:bodyPr wrap="square">
            <a:spAutoFit/>
          </a:bodyPr>
          <a:lstStyle/>
          <a:p>
            <a:r>
              <a:rPr lang="en-GB" sz="2500" b="1" dirty="0" err="1" smtClean="0">
                <a:solidFill>
                  <a:schemeClr val="bg1"/>
                </a:solidFill>
              </a:rPr>
              <a:t>Olufemi</a:t>
            </a:r>
            <a:r>
              <a:rPr lang="en-GB" sz="2500" b="1" dirty="0" smtClean="0">
                <a:solidFill>
                  <a:schemeClr val="bg1"/>
                </a:solidFill>
              </a:rPr>
              <a:t>: </a:t>
            </a:r>
          </a:p>
          <a:p>
            <a:endParaRPr lang="en-GB" sz="800" b="1" dirty="0" smtClean="0">
              <a:solidFill>
                <a:schemeClr val="bg1"/>
              </a:solidFill>
            </a:endParaRPr>
          </a:p>
          <a:p>
            <a:r>
              <a:rPr lang="en-GB" sz="2500" b="1" dirty="0" smtClean="0">
                <a:solidFill>
                  <a:schemeClr val="bg1"/>
                </a:solidFill>
              </a:rPr>
              <a:t>There’s this guy that, you know, people know him as a ‘geek’ but at the same time he’s really, really smart. Cos one thing I notice is, even the questions he ask at times, I say to myself, ‘wow, how did he think of that?’</a:t>
            </a:r>
          </a:p>
          <a:p>
            <a:endParaRPr lang="en-GB" sz="800" b="1" dirty="0" smtClean="0">
              <a:solidFill>
                <a:schemeClr val="bg1"/>
              </a:solidFill>
            </a:endParaRPr>
          </a:p>
          <a:p>
            <a:r>
              <a:rPr lang="en-GB" sz="2000" b="1" dirty="0" smtClean="0">
                <a:solidFill>
                  <a:schemeClr val="bg1"/>
                </a:solidFill>
              </a:rPr>
              <a:t>EEE Student, Riverside</a:t>
            </a:r>
            <a:endParaRPr lang="en-GB" sz="20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3"/>
          <a:srcRect/>
          <a:stretch>
            <a:fillRect/>
          </a:stretch>
        </p:blipFill>
        <p:spPr bwMode="auto">
          <a:xfrm>
            <a:off x="-14682" y="760164"/>
            <a:ext cx="9158682" cy="6097836"/>
          </a:xfrm>
          <a:prstGeom prst="rect">
            <a:avLst/>
          </a:prstGeom>
          <a:noFill/>
          <a:ln w="9525">
            <a:noFill/>
            <a:miter lim="800000"/>
            <a:headEnd/>
            <a:tailEnd/>
          </a:ln>
        </p:spPr>
      </p:pic>
      <p:sp>
        <p:nvSpPr>
          <p:cNvPr id="7" name="TextBox 6"/>
          <p:cNvSpPr txBox="1"/>
          <p:nvPr/>
        </p:nvSpPr>
        <p:spPr>
          <a:xfrm>
            <a:off x="198303" y="4243443"/>
            <a:ext cx="3161842" cy="2446824"/>
          </a:xfrm>
          <a:prstGeom prst="rect">
            <a:avLst/>
          </a:prstGeom>
          <a:noFill/>
        </p:spPr>
        <p:txBody>
          <a:bodyPr wrap="square" rtlCol="0">
            <a:spAutoFit/>
          </a:bodyPr>
          <a:lstStyle/>
          <a:p>
            <a:r>
              <a:rPr lang="en-GB" sz="2400" b="1" dirty="0" smtClean="0">
                <a:solidFill>
                  <a:schemeClr val="bg1"/>
                </a:solidFill>
              </a:rPr>
              <a:t>Gender dinosaur:</a:t>
            </a:r>
          </a:p>
          <a:p>
            <a:endParaRPr lang="en-GB" sz="900" b="1" dirty="0" smtClean="0">
              <a:solidFill>
                <a:schemeClr val="bg1"/>
              </a:solidFill>
            </a:endParaRPr>
          </a:p>
          <a:p>
            <a:r>
              <a:rPr lang="en-GB" sz="2400" b="1" dirty="0" smtClean="0">
                <a:solidFill>
                  <a:schemeClr val="bg1"/>
                </a:solidFill>
              </a:rPr>
              <a:t>So have you realised you’re on the wrong course yet?...Well you know it is a bit weird isn’t it?</a:t>
            </a:r>
            <a:endParaRPr lang="en-GB" sz="2400" b="1" dirty="0">
              <a:solidFill>
                <a:schemeClr val="bg1"/>
              </a:solidFill>
            </a:endParaRPr>
          </a:p>
        </p:txBody>
      </p:sp>
      <p:sp>
        <p:nvSpPr>
          <p:cNvPr id="8" name="TextBox 7"/>
          <p:cNvSpPr txBox="1"/>
          <p:nvPr/>
        </p:nvSpPr>
        <p:spPr>
          <a:xfrm>
            <a:off x="6224530" y="2225407"/>
            <a:ext cx="2765235" cy="1692771"/>
          </a:xfrm>
          <a:prstGeom prst="rect">
            <a:avLst/>
          </a:prstGeom>
          <a:noFill/>
        </p:spPr>
        <p:txBody>
          <a:bodyPr wrap="square" rtlCol="0">
            <a:spAutoFit/>
          </a:bodyPr>
          <a:lstStyle/>
          <a:p>
            <a:r>
              <a:rPr lang="en-GB" sz="2400" b="1" dirty="0" smtClean="0">
                <a:solidFill>
                  <a:schemeClr val="bg1"/>
                </a:solidFill>
              </a:rPr>
              <a:t>Female engineering student :</a:t>
            </a:r>
          </a:p>
          <a:p>
            <a:endParaRPr lang="en-GB" sz="800" b="1" dirty="0" smtClean="0">
              <a:solidFill>
                <a:schemeClr val="bg1"/>
              </a:solidFill>
            </a:endParaRPr>
          </a:p>
          <a:p>
            <a:r>
              <a:rPr lang="en-GB" sz="2400" b="1" dirty="0" smtClean="0">
                <a:solidFill>
                  <a:schemeClr val="bg1"/>
                </a:solidFill>
              </a:rPr>
              <a:t>I’m such a ‘lad’ girl, not a ‘girlie’ girl ... </a:t>
            </a:r>
            <a:endParaRPr lang="en-GB" sz="2400" b="1"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419" y="677537"/>
            <a:ext cx="8229600" cy="922663"/>
          </a:xfrm>
        </p:spPr>
        <p:txBody>
          <a:bodyPr>
            <a:normAutofit fontScale="90000"/>
          </a:bodyPr>
          <a:lstStyle/>
          <a:p>
            <a:r>
              <a:rPr lang="en-GB" b="1" dirty="0" smtClean="0">
                <a:solidFill>
                  <a:srgbClr val="FF0000"/>
                </a:solidFill>
              </a:rPr>
              <a:t>Implications and Recommendations</a:t>
            </a:r>
            <a:endParaRPr lang="en-GB" b="1" dirty="0">
              <a:solidFill>
                <a:srgbClr val="FF0000"/>
              </a:solidFill>
            </a:endParaRPr>
          </a:p>
        </p:txBody>
      </p:sp>
      <p:sp>
        <p:nvSpPr>
          <p:cNvPr id="3" name="Content Placeholder 2"/>
          <p:cNvSpPr>
            <a:spLocks noGrp="1"/>
          </p:cNvSpPr>
          <p:nvPr>
            <p:ph idx="1"/>
          </p:nvPr>
        </p:nvSpPr>
        <p:spPr>
          <a:xfrm>
            <a:off x="264404" y="1377108"/>
            <a:ext cx="8714343" cy="5277080"/>
          </a:xfrm>
        </p:spPr>
        <p:txBody>
          <a:bodyPr>
            <a:normAutofit fontScale="70000" lnSpcReduction="20000"/>
          </a:bodyPr>
          <a:lstStyle/>
          <a:p>
            <a:pPr>
              <a:buClr>
                <a:srgbClr val="FF0000"/>
              </a:buClr>
              <a:buFont typeface="Wingdings" pitchFamily="2" charset="2"/>
              <a:buChar char="§"/>
            </a:pPr>
            <a:r>
              <a:rPr lang="en-GB" dirty="0" smtClean="0"/>
              <a:t>The significance of the outcomes of any diagnostic testing needs to be made clear to students in good time.</a:t>
            </a:r>
          </a:p>
          <a:p>
            <a:pPr>
              <a:buNone/>
            </a:pPr>
            <a:endParaRPr lang="en-GB" sz="1300" dirty="0" smtClean="0"/>
          </a:p>
          <a:p>
            <a:pPr>
              <a:buClr>
                <a:srgbClr val="FF0000"/>
              </a:buClr>
              <a:buFont typeface="Wingdings" pitchFamily="2" charset="2"/>
              <a:buChar char="§"/>
            </a:pPr>
            <a:r>
              <a:rPr lang="en-GB" dirty="0" smtClean="0"/>
              <a:t>Consideration needs to be given to how courses and transitional practices can best cater for students with different prior experiences and learning needs, and how specific diagnosed needs are to be addressed.</a:t>
            </a:r>
          </a:p>
          <a:p>
            <a:pPr>
              <a:buNone/>
            </a:pPr>
            <a:endParaRPr lang="en-GB" sz="1300" dirty="0" smtClean="0"/>
          </a:p>
          <a:p>
            <a:pPr>
              <a:buClr>
                <a:srgbClr val="FF0000"/>
              </a:buClr>
              <a:buFont typeface="Wingdings" pitchFamily="2" charset="2"/>
              <a:buChar char="§"/>
            </a:pPr>
            <a:r>
              <a:rPr lang="en-GB" dirty="0" smtClean="0"/>
              <a:t>Students should be given more opportunities to explore mathematics and its place in engineering by rethinking the teaching and learning environment in ways that allow for more individual and collaborative working, with and without the tutors/lecturers/assistants. </a:t>
            </a:r>
          </a:p>
          <a:p>
            <a:pPr>
              <a:buNone/>
            </a:pPr>
            <a:endParaRPr lang="en-GB" sz="1300" dirty="0" smtClean="0"/>
          </a:p>
          <a:p>
            <a:pPr>
              <a:buClr>
                <a:srgbClr val="FF0000"/>
              </a:buClr>
              <a:buFont typeface="Wingdings" pitchFamily="2" charset="2"/>
              <a:buChar char="§"/>
            </a:pPr>
            <a:r>
              <a:rPr lang="en-GB" dirty="0" smtClean="0"/>
              <a:t>University prospectuses should be explicit about the level of mathematical competence required by engineering courses. Also, our research suggests that good pedagogic practices, i.e. connected practices, can make a difference to students' confidence with regard to learning mathematics.</a:t>
            </a:r>
          </a:p>
          <a:p>
            <a:endParaRPr lang="en-GB" sz="1300" dirty="0" smtClean="0"/>
          </a:p>
          <a:p>
            <a:pPr>
              <a:buClr>
                <a:srgbClr val="FF0000"/>
              </a:buClr>
              <a:buFont typeface="Wingdings" pitchFamily="2" charset="2"/>
              <a:buChar char="§"/>
            </a:pPr>
            <a:r>
              <a:rPr lang="en-GB" dirty="0" smtClean="0"/>
              <a:t>But what do we do about the ‘gender dinosaurs’?</a:t>
            </a: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TotalTime>
  <Words>566</Words>
  <Application>Microsoft Office PowerPoint</Application>
  <PresentationFormat>On-screen Show (4:3)</PresentationFormat>
  <Paragraphs>82</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TransMaths findings: Engineering</vt:lpstr>
      <vt:lpstr>Slide 2</vt:lpstr>
      <vt:lpstr>Slide 3</vt:lpstr>
      <vt:lpstr>Slide 4</vt:lpstr>
      <vt:lpstr>Slide 5</vt:lpstr>
      <vt:lpstr>Slide 6</vt:lpstr>
      <vt:lpstr>Slide 7</vt:lpstr>
      <vt:lpstr>Implications and Recommendations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Wake Geoffrey</dc:creator>
  <cp:lastModifiedBy>Diane</cp:lastModifiedBy>
  <cp:revision>45</cp:revision>
  <dcterms:created xsi:type="dcterms:W3CDTF">2011-07-07T15:26:52Z</dcterms:created>
  <dcterms:modified xsi:type="dcterms:W3CDTF">2012-03-02T09:00:31Z</dcterms:modified>
</cp:coreProperties>
</file>